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</p:sldMasterIdLst>
  <p:notesMasterIdLst>
    <p:notesMasterId r:id="rId23"/>
  </p:notesMasterIdLst>
  <p:handoutMasterIdLst>
    <p:handoutMasterId r:id="rId24"/>
  </p:handoutMasterIdLst>
  <p:sldIdLst>
    <p:sldId id="424" r:id="rId6"/>
    <p:sldId id="453" r:id="rId7"/>
    <p:sldId id="425" r:id="rId8"/>
    <p:sldId id="426" r:id="rId9"/>
    <p:sldId id="427" r:id="rId10"/>
    <p:sldId id="464" r:id="rId11"/>
    <p:sldId id="465" r:id="rId12"/>
    <p:sldId id="428" r:id="rId13"/>
    <p:sldId id="466" r:id="rId14"/>
    <p:sldId id="467" r:id="rId15"/>
    <p:sldId id="429" r:id="rId16"/>
    <p:sldId id="430" r:id="rId17"/>
    <p:sldId id="454" r:id="rId18"/>
    <p:sldId id="431" r:id="rId19"/>
    <p:sldId id="432" r:id="rId20"/>
    <p:sldId id="472" r:id="rId21"/>
    <p:sldId id="433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28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4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4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53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1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2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2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69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6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27790" y="1772816"/>
            <a:ext cx="256410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保本点的含义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4148" y="836712"/>
            <a:ext cx="5701811" cy="822325"/>
            <a:chOff x="11113" y="950913"/>
            <a:chExt cx="5445943" cy="822325"/>
          </a:xfrm>
        </p:grpSpPr>
        <p:pic>
          <p:nvPicPr>
            <p:cNvPr id="14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一、保本分析的含义及计算模型</a:t>
              </a:r>
            </a:p>
          </p:txBody>
        </p:sp>
      </p:grpSp>
      <p:sp>
        <p:nvSpPr>
          <p:cNvPr id="16" name="Freeform 7"/>
          <p:cNvSpPr>
            <a:spLocks/>
          </p:cNvSpPr>
          <p:nvPr/>
        </p:nvSpPr>
        <p:spPr bwMode="auto">
          <a:xfrm>
            <a:off x="5128662" y="1895591"/>
            <a:ext cx="1340584" cy="4234088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4993758" y="5267087"/>
            <a:ext cx="3266578" cy="970225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>
            <a:off x="4993758" y="1844630"/>
            <a:ext cx="3266578" cy="970225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51777" y="2996952"/>
            <a:ext cx="4241981" cy="2150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所谓保本分析，又称盈亏临界点分析，就是指企业在一定时期内收支相等、盈亏平衡、不盈不亏和利润为零的状态。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42770" y="2134017"/>
            <a:ext cx="233342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保本销售量</a:t>
            </a:r>
            <a:endParaRPr lang="zh-CN" altLang="en-US" sz="2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40657" y="5517232"/>
            <a:ext cx="233342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保本销售额</a:t>
            </a:r>
            <a:endParaRPr lang="zh-CN" altLang="en-US" sz="2800" b="1" dirty="0">
              <a:solidFill>
                <a:srgbClr val="0099A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00256" y="1772816"/>
            <a:ext cx="2952328" cy="1042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以产品实物单位计量的保本点水平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00256" y="5229200"/>
            <a:ext cx="3308762" cy="1042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以产品价值单位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货币单位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计量的保本点水平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781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8" y="836712"/>
            <a:ext cx="56298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三、多品种条件下保本点的计算</a:t>
              </a:r>
            </a:p>
          </p:txBody>
        </p:sp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109115"/>
              </p:ext>
            </p:extLst>
          </p:nvPr>
        </p:nvGraphicFramePr>
        <p:xfrm>
          <a:off x="1415480" y="2276872"/>
          <a:ext cx="9361040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合计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销售额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32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40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102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销售额比重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31.37%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39.22%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29.41%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边际贡献率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37.5%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36.27%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保本额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181629.45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227080.23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170281.22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578990.90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保本量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4541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2339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1703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1953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9798" y="1772816"/>
            <a:ext cx="310391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保利分析的意义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31"/>
          <p:cNvGrpSpPr>
            <a:grpSpLocks/>
          </p:cNvGrpSpPr>
          <p:nvPr/>
        </p:nvGrpSpPr>
        <p:grpSpPr bwMode="auto">
          <a:xfrm>
            <a:off x="407368" y="2492896"/>
            <a:ext cx="11344031" cy="3343715"/>
            <a:chOff x="344488" y="3789036"/>
            <a:chExt cx="5256584" cy="8853851"/>
          </a:xfrm>
        </p:grpSpPr>
        <p:sp>
          <p:nvSpPr>
            <p:cNvPr id="19" name="AutoShape 2"/>
            <p:cNvSpPr>
              <a:spLocks noChangeArrowheads="1"/>
            </p:cNvSpPr>
            <p:nvPr/>
          </p:nvSpPr>
          <p:spPr bwMode="ltGray">
            <a:xfrm>
              <a:off x="344860" y="3789036"/>
              <a:ext cx="5255841" cy="8645101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black">
            <a:xfrm>
              <a:off x="344488" y="4248755"/>
              <a:ext cx="5256584" cy="8394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    保利分析是在保本分析的基础上，研究当企业实现目标利润时本量利关系的具体状况。 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　　通过保利分析，可以首先确定为实现目标利润而应达到的目标销售量和目标销售额</a:t>
              </a:r>
              <a:r>
                <a:rPr lang="en-US" altLang="zh-CN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—</a:t>
              </a: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保利点，从而以销定产，确定目标生产量、目标生产成本以及目标资金需要量等，为企业实施目标控制奠定基础，为企业短期经营确定方向。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　　为保证预定目标利润的顺利实现，企业应在保本分析的基础上进一步开展保利点分析，即分析为实现目标利润应完成的业务量、应控制的成本水平，以及应达到的价格水平等。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69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11"/>
          <p:cNvGrpSpPr>
            <a:grpSpLocks/>
          </p:cNvGrpSpPr>
          <p:nvPr/>
        </p:nvGrpSpPr>
        <p:grpSpPr bwMode="auto">
          <a:xfrm>
            <a:off x="642141" y="2420889"/>
            <a:ext cx="10738542" cy="1800200"/>
            <a:chOff x="206116" y="2491482"/>
            <a:chExt cx="5904656" cy="3817838"/>
          </a:xfrm>
        </p:grpSpPr>
        <p:sp>
          <p:nvSpPr>
            <p:cNvPr id="28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206116" y="3750404"/>
              <a:ext cx="5904656" cy="1299995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甲公司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2015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年的营业成本资料如下：固定成本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万元，单位变动成本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元。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企业确定单价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元，想要获利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万元，确定保利销售量是多少？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2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99798" y="1772816"/>
            <a:ext cx="274387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保利点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350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3" name="组合 31"/>
          <p:cNvGrpSpPr>
            <a:grpSpLocks/>
          </p:cNvGrpSpPr>
          <p:nvPr/>
        </p:nvGrpSpPr>
        <p:grpSpPr bwMode="auto">
          <a:xfrm>
            <a:off x="1991544" y="3045707"/>
            <a:ext cx="7581282" cy="2645246"/>
            <a:chOff x="344488" y="3813669"/>
            <a:chExt cx="5270796" cy="2193305"/>
          </a:xfrm>
        </p:grpSpPr>
        <p:sp>
          <p:nvSpPr>
            <p:cNvPr id="19468" name="AutoShape 2"/>
            <p:cNvSpPr>
              <a:spLocks noChangeArrowheads="1"/>
            </p:cNvSpPr>
            <p:nvPr/>
          </p:nvSpPr>
          <p:spPr bwMode="ltGray">
            <a:xfrm>
              <a:off x="359443" y="3813669"/>
              <a:ext cx="5255841" cy="2193305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9469" name="Rectangle 6"/>
            <p:cNvSpPr>
              <a:spLocks noChangeArrowheads="1"/>
            </p:cNvSpPr>
            <p:nvPr/>
          </p:nvSpPr>
          <p:spPr bwMode="black">
            <a:xfrm>
              <a:off x="344488" y="4248754"/>
              <a:ext cx="5256584" cy="1554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200" b="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</a:t>
              </a:r>
              <a:r>
                <a:rPr lang="zh-CN" altLang="en-US" sz="220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保利点是指在单价和成本水平确定的情况下，为确保预先设定的目标利润能够实现而应达到的业务量，包括保利量和保利额两项指标。 </a:t>
              </a:r>
            </a:p>
          </p:txBody>
        </p:sp>
      </p:grpSp>
      <p:grpSp>
        <p:nvGrpSpPr>
          <p:cNvPr id="19465" name="组合 30"/>
          <p:cNvGrpSpPr>
            <a:grpSpLocks/>
          </p:cNvGrpSpPr>
          <p:nvPr/>
        </p:nvGrpSpPr>
        <p:grpSpPr bwMode="auto">
          <a:xfrm>
            <a:off x="4130434" y="2537259"/>
            <a:ext cx="2899508" cy="819733"/>
            <a:chOff x="1976289" y="2622054"/>
            <a:chExt cx="2355850" cy="425450"/>
          </a:xfrm>
        </p:grpSpPr>
        <p:sp>
          <p:nvSpPr>
            <p:cNvPr id="75780" name="AutoShape 4"/>
            <p:cNvSpPr>
              <a:spLocks noChangeArrowheads="1"/>
            </p:cNvSpPr>
            <p:nvPr/>
          </p:nvSpPr>
          <p:spPr bwMode="gray">
            <a:xfrm>
              <a:off x="1976289" y="2622054"/>
              <a:ext cx="2355850" cy="42545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9050" algn="ctr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9467" name="Text Box 5"/>
            <p:cNvSpPr txBox="1">
              <a:spLocks noChangeArrowheads="1"/>
            </p:cNvSpPr>
            <p:nvPr/>
          </p:nvSpPr>
          <p:spPr bwMode="white">
            <a:xfrm>
              <a:off x="2003277" y="2728836"/>
              <a:ext cx="2305050" cy="27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0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/>
              <a:r>
                <a:rPr lang="zh-CN" altLang="en-US" sz="2800" b="0" dirty="0">
                  <a:solidFill>
                    <a:srgbClr val="FFFFFF"/>
                  </a:solidFill>
                  <a:latin typeface="华文行楷" pitchFamily="2" charset="-122"/>
                  <a:ea typeface="华文行楷" pitchFamily="2" charset="-122"/>
                </a:rPr>
                <a:t>保利点的含义</a:t>
              </a:r>
              <a:endParaRPr lang="zh-CN" altLang="zh-CN" sz="2800" b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2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99798" y="1772816"/>
            <a:ext cx="274387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保利点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9280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TextBox 14"/>
          <p:cNvSpPr txBox="1">
            <a:spLocks noChangeArrowheads="1"/>
          </p:cNvSpPr>
          <p:nvPr/>
        </p:nvSpPr>
        <p:spPr bwMode="auto">
          <a:xfrm>
            <a:off x="1106082" y="2708920"/>
            <a:ext cx="9886462" cy="3138488"/>
          </a:xfrm>
          <a:prstGeom prst="rect">
            <a:avLst/>
          </a:prstGeom>
          <a:solidFill>
            <a:schemeClr val="bg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(1)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不考虑所得税时保利点的确定</a:t>
            </a:r>
            <a:endParaRPr lang="en-US" altLang="zh-CN" sz="2200" dirty="0">
              <a:solidFill>
                <a:srgbClr val="000000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利润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=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销量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×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单价－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销量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×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单位变动成本＋固定成本 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保利销量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=(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目标利润十固定成本总额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)/( 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销售单价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-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单位变动成本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        =(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目标利润十固定成本总额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)/ 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单位边际贡献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保利销售额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=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保利销量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×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销售单价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          =(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目标利润十固定成本总额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)/ 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边际贡献率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99798" y="1772816"/>
            <a:ext cx="382399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单一产品保利点的计算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2216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Box 14"/>
          <p:cNvSpPr txBox="1">
            <a:spLocks noChangeArrowheads="1"/>
          </p:cNvSpPr>
          <p:nvPr/>
        </p:nvSpPr>
        <p:spPr bwMode="auto">
          <a:xfrm>
            <a:off x="340474" y="2573774"/>
            <a:ext cx="11300142" cy="2800767"/>
          </a:xfrm>
          <a:prstGeom prst="rect">
            <a:avLst/>
          </a:prstGeom>
          <a:solidFill>
            <a:schemeClr val="bg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(2)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考虑所得税的保利点确定</a:t>
            </a:r>
            <a:endParaRPr lang="en-US" altLang="zh-CN" sz="2200" dirty="0">
              <a:solidFill>
                <a:srgbClr val="000000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目标税后利润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=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目标利润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×(1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－所得税税率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</a:t>
            </a:r>
            <a:b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</a:b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保利销量＝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[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固定成本总额＋目标税后利润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/(1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－所得税率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 ]/ (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销售单价－单位变动成本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</a:t>
            </a:r>
            <a:endParaRPr lang="zh-CN" altLang="en-US" sz="2200" dirty="0">
              <a:solidFill>
                <a:srgbClr val="000000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保利销售额＝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[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固定成本总额＋目标税后利润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/(1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－所得税率</a:t>
            </a:r>
            <a:r>
              <a:rPr lang="en-US" altLang="zh-CN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)]/</a:t>
            </a:r>
            <a:r>
              <a:rPr lang="zh-CN" altLang="en-US" sz="22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边际贡献率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99798" y="1772816"/>
            <a:ext cx="382399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单一产品保利点的计算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0657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11"/>
          <p:cNvGrpSpPr>
            <a:grpSpLocks/>
          </p:cNvGrpSpPr>
          <p:nvPr/>
        </p:nvGrpSpPr>
        <p:grpSpPr bwMode="auto">
          <a:xfrm>
            <a:off x="642141" y="2420888"/>
            <a:ext cx="10738542" cy="2592287"/>
            <a:chOff x="206116" y="2491482"/>
            <a:chExt cx="5904656" cy="3817838"/>
          </a:xfrm>
        </p:grpSpPr>
        <p:sp>
          <p:nvSpPr>
            <p:cNvPr id="23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206116" y="3210530"/>
              <a:ext cx="5904656" cy="2379739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明顺电子公司生产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产品，该产品的市场售价预计为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元，单位变动成本是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元，固定成本是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32 000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元。假定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产品的目标利润是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元（税后）。</a:t>
              </a: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请计算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产品的保利额（量）。</a:t>
              </a: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99798" y="1772816"/>
            <a:ext cx="382399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单一产品保利点的计算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24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156307" y="845249"/>
            <a:ext cx="4377976" cy="822325"/>
            <a:chOff x="11113" y="950913"/>
            <a:chExt cx="5445943" cy="822325"/>
          </a:xfrm>
        </p:grpSpPr>
        <p:pic>
          <p:nvPicPr>
            <p:cNvPr id="1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四、保利分析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99798" y="1772816"/>
            <a:ext cx="382399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多种产品保利点的计算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组合 31"/>
          <p:cNvGrpSpPr>
            <a:grpSpLocks/>
          </p:cNvGrpSpPr>
          <p:nvPr/>
        </p:nvGrpSpPr>
        <p:grpSpPr bwMode="auto">
          <a:xfrm>
            <a:off x="1272142" y="3050464"/>
            <a:ext cx="9577064" cy="2861270"/>
            <a:chOff x="344488" y="3789039"/>
            <a:chExt cx="5256584" cy="2193305"/>
          </a:xfrm>
        </p:grpSpPr>
        <p:sp>
          <p:nvSpPr>
            <p:cNvPr id="25" name="AutoShape 2"/>
            <p:cNvSpPr>
              <a:spLocks noChangeArrowheads="1"/>
            </p:cNvSpPr>
            <p:nvPr/>
          </p:nvSpPr>
          <p:spPr bwMode="ltGray">
            <a:xfrm>
              <a:off x="344860" y="3789039"/>
              <a:ext cx="5255841" cy="2193305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black">
            <a:xfrm>
              <a:off x="344488" y="4343712"/>
              <a:ext cx="5256584" cy="152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200" b="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</a:t>
              </a:r>
              <a:r>
                <a:rPr lang="zh-CN" altLang="en-US" sz="2200" dirty="0">
                  <a:solidFill>
                    <a:srgbClr val="000000"/>
                  </a:solidFill>
                  <a:latin typeface="Arial" charset="0"/>
                  <a:ea typeface="楷体_GB2312" pitchFamily="49" charset="-122"/>
                </a:rPr>
                <a:t>　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综合（加权平均）边际贡献率法的有关公式如下：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    综合保利销售额</a:t>
              </a:r>
              <a:r>
                <a:rPr lang="en-US" altLang="zh-CN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（固定成本</a:t>
              </a:r>
              <a:r>
                <a:rPr lang="en-US" altLang="zh-CN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+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目标利润）</a:t>
              </a:r>
              <a:r>
                <a:rPr lang="en-US" altLang="zh-CN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/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综合边际贡献率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    各产品的保利销售额</a:t>
              </a:r>
              <a:r>
                <a:rPr lang="en-US" altLang="zh-CN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=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综合保利销售额</a:t>
              </a:r>
              <a:r>
                <a:rPr lang="en-US" altLang="zh-CN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×</a:t>
              </a:r>
              <a:r>
                <a:rPr lang="zh-CN" altLang="en-US" sz="24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该产品的销售比重</a:t>
              </a:r>
            </a:p>
            <a:p>
              <a:pPr eaLnBrk="1" hangingPunct="1">
                <a:lnSpc>
                  <a:spcPts val="4000"/>
                </a:lnSpc>
              </a:pPr>
              <a:endParaRPr lang="zh-CN" altLang="en-US" sz="2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4298506" y="2542578"/>
            <a:ext cx="3741710" cy="954108"/>
            <a:chOff x="1976289" y="2617020"/>
            <a:chExt cx="2355850" cy="495192"/>
          </a:xfrm>
        </p:grpSpPr>
        <p:sp>
          <p:nvSpPr>
            <p:cNvPr id="28" name="AutoShape 4"/>
            <p:cNvSpPr>
              <a:spLocks noChangeArrowheads="1"/>
            </p:cNvSpPr>
            <p:nvPr/>
          </p:nvSpPr>
          <p:spPr bwMode="gray">
            <a:xfrm>
              <a:off x="1976289" y="2622054"/>
              <a:ext cx="2355850" cy="42545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9050" algn="ctr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white">
            <a:xfrm>
              <a:off x="2003277" y="2617020"/>
              <a:ext cx="2305050" cy="495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0">
              <a:spAutoFit/>
            </a:bodyPr>
            <a:lstStyle>
              <a:lvl1pPr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 eaLnBrk="0" hangingPunct="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 eaLnBrk="1" hangingPunct="1"/>
              <a:r>
                <a:rPr lang="zh-CN" altLang="en-US" sz="2800" b="0" dirty="0">
                  <a:solidFill>
                    <a:srgbClr val="FFFFFF"/>
                  </a:solidFill>
                  <a:latin typeface="华文行楷" pitchFamily="2" charset="-122"/>
                  <a:ea typeface="华文行楷" pitchFamily="2" charset="-122"/>
                </a:rPr>
                <a:t>多品种保利点的计算</a:t>
              </a:r>
              <a:endParaRPr lang="zh-CN" altLang="zh-CN" sz="2800" b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364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11"/>
          <p:cNvGrpSpPr>
            <a:grpSpLocks/>
          </p:cNvGrpSpPr>
          <p:nvPr/>
        </p:nvGrpSpPr>
        <p:grpSpPr bwMode="auto">
          <a:xfrm>
            <a:off x="579714" y="2420889"/>
            <a:ext cx="10738542" cy="2376264"/>
            <a:chOff x="206116" y="2491482"/>
            <a:chExt cx="5904656" cy="3817838"/>
          </a:xfrm>
        </p:grpSpPr>
        <p:sp>
          <p:nvSpPr>
            <p:cNvPr id="23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206116" y="3146698"/>
              <a:ext cx="5904656" cy="2507407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20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甲公司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2015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年的营业成本资料如下：固定成本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万元，单位变动成本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元。要求：</a:t>
              </a: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ct val="20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（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）确定单价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元时的保本销售量；</a:t>
              </a:r>
            </a:p>
            <a:p>
              <a:pPr eaLnBrk="1" hangingPunct="1">
                <a:lnSpc>
                  <a:spcPct val="20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（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）确定单价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60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元时的保本销售额。</a:t>
              </a: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4148" y="836712"/>
            <a:ext cx="5701811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一、保本分析的含义及计算模型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7790" y="1772816"/>
            <a:ext cx="3391946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保本点的计算模型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781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2076703" y="2449488"/>
            <a:ext cx="7090018" cy="161582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headEnd/>
            <a:tailEnd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利润＝销售收入－变动成本－固定成本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保本点就是使利润等于零时的销售量，即：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销售收入＝变动成本＋固定成本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899455" y="4725149"/>
            <a:ext cx="7444519" cy="1615827"/>
          </a:xfrm>
          <a:prstGeom prst="rect">
            <a:avLst/>
          </a:prstGeom>
          <a:solidFill>
            <a:srgbClr val="0066FF"/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销量</a:t>
            </a:r>
            <a:r>
              <a:rPr lang="en-US" altLang="zh-CN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单价＝销量</a:t>
            </a:r>
            <a:r>
              <a:rPr lang="en-US" altLang="zh-CN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单位变动成本＋固定成本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altLang="zh-CN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altLang="zh-CN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＋ </a:t>
            </a:r>
            <a:r>
              <a:rPr lang="en-US" altLang="zh-C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x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为保本销售量</a:t>
            </a:r>
          </a:p>
        </p:txBody>
      </p:sp>
      <p:sp>
        <p:nvSpPr>
          <p:cNvPr id="11" name="下箭头 10"/>
          <p:cNvSpPr/>
          <p:nvPr/>
        </p:nvSpPr>
        <p:spPr>
          <a:xfrm>
            <a:off x="4824085" y="4088361"/>
            <a:ext cx="1595254" cy="576064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000" b="0">
              <a:solidFill>
                <a:srgbClr val="FFFFFF"/>
              </a:solidFill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4148" y="836712"/>
            <a:ext cx="5701811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一、保本分析的含义及计算模型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7790" y="1772816"/>
            <a:ext cx="3391946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保本点的计算模型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233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35360" y="3096001"/>
            <a:ext cx="5256584" cy="2631490"/>
          </a:xfrm>
          <a:prstGeom prst="rect">
            <a:avLst/>
          </a:prstGeom>
          <a:solidFill>
            <a:srgbClr val="0066FF"/>
          </a:solidFill>
          <a:ln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2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　　</a:t>
            </a:r>
            <a:r>
              <a:rPr lang="zh-CN" altLang="en-US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图解法是指通过绘制保本图来确定保本点位置的一种方法。这种方法的原理是当总收入等于总成本时，企业恰好保本，在平面直角坐标系上画出销售收入线和销售总成本线，其交点就是保本点 。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34" y="2564905"/>
            <a:ext cx="6219276" cy="335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9" y="836712"/>
            <a:ext cx="5269764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二、单一品种保本点的计算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27790" y="1772816"/>
            <a:ext cx="2341241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图解法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556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3" y="2793690"/>
            <a:ext cx="8262815" cy="137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573" y="4282034"/>
            <a:ext cx="7334698" cy="172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9" y="836712"/>
            <a:ext cx="5269764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二、单一品种保本点的计算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27790" y="1772816"/>
            <a:ext cx="256410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基本等式法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025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8" y="836712"/>
            <a:ext cx="56298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三、多品种条件下保本点的计算</a:t>
              </a:r>
            </a:p>
          </p:txBody>
        </p:sp>
      </p:grpSp>
      <p:grpSp>
        <p:nvGrpSpPr>
          <p:cNvPr id="20" name="Group 3"/>
          <p:cNvGrpSpPr>
            <a:grpSpLocks/>
          </p:cNvGrpSpPr>
          <p:nvPr/>
        </p:nvGrpSpPr>
        <p:grpSpPr bwMode="auto">
          <a:xfrm>
            <a:off x="4057328" y="1844824"/>
            <a:ext cx="2362200" cy="2438400"/>
            <a:chOff x="4071" y="1584"/>
            <a:chExt cx="1092" cy="1097"/>
          </a:xfrm>
        </p:grpSpPr>
        <p:sp>
          <p:nvSpPr>
            <p:cNvPr id="21" name="Oval 4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D8755A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2" name="Oval 5"/>
            <p:cNvSpPr>
              <a:spLocks noChangeArrowheads="1"/>
            </p:cNvSpPr>
            <p:nvPr/>
          </p:nvSpPr>
          <p:spPr bwMode="gray">
            <a:xfrm>
              <a:off x="4073" y="1593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753F31"/>
                </a:gs>
                <a:gs pos="50000">
                  <a:srgbClr val="D8755A"/>
                </a:gs>
                <a:gs pos="100000">
                  <a:srgbClr val="753F3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894A39"/>
                </a:gs>
                <a:gs pos="100000">
                  <a:srgbClr val="D8755A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Oval 8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6" name="Group 9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27" name="Oval 1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8" name="Oval 1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9" name="Oval 1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0" name="Oval 1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1" name="Group 14"/>
          <p:cNvGrpSpPr>
            <a:grpSpLocks/>
          </p:cNvGrpSpPr>
          <p:nvPr/>
        </p:nvGrpSpPr>
        <p:grpSpPr bwMode="auto">
          <a:xfrm>
            <a:off x="3447728" y="2835424"/>
            <a:ext cx="3581400" cy="1828800"/>
            <a:chOff x="1680" y="1824"/>
            <a:chExt cx="2256" cy="1152"/>
          </a:xfrm>
        </p:grpSpPr>
        <p:sp>
          <p:nvSpPr>
            <p:cNvPr id="32" name="AutoShape 15"/>
            <p:cNvSpPr>
              <a:spLocks noChangeArrowheads="1"/>
            </p:cNvSpPr>
            <p:nvPr/>
          </p:nvSpPr>
          <p:spPr bwMode="gray">
            <a:xfrm rot="10800000">
              <a:off x="3552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AutoShape 16"/>
            <p:cNvSpPr>
              <a:spLocks noChangeArrowheads="1"/>
            </p:cNvSpPr>
            <p:nvPr/>
          </p:nvSpPr>
          <p:spPr bwMode="gray">
            <a:xfrm rot="-3685140">
              <a:off x="2112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gray">
            <a:xfrm>
              <a:off x="1680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AutoShape 18"/>
            <p:cNvSpPr>
              <a:spLocks noChangeArrowheads="1"/>
            </p:cNvSpPr>
            <p:nvPr/>
          </p:nvSpPr>
          <p:spPr bwMode="gray">
            <a:xfrm rot="-7784550">
              <a:off x="3120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6" name="Text Box 19"/>
          <p:cNvSpPr txBox="1">
            <a:spLocks noChangeArrowheads="1"/>
          </p:cNvSpPr>
          <p:nvPr/>
        </p:nvSpPr>
        <p:spPr bwMode="gray">
          <a:xfrm>
            <a:off x="4495570" y="2491369"/>
            <a:ext cx="1422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多品种下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保本点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的计算</a:t>
            </a:r>
            <a:endParaRPr lang="en-US" altLang="zh-CN" sz="2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7" name="Group 20"/>
          <p:cNvGrpSpPr>
            <a:grpSpLocks/>
          </p:cNvGrpSpPr>
          <p:nvPr/>
        </p:nvGrpSpPr>
        <p:grpSpPr bwMode="auto">
          <a:xfrm>
            <a:off x="7189466" y="2378224"/>
            <a:ext cx="1439862" cy="1439863"/>
            <a:chOff x="2789" y="1625"/>
            <a:chExt cx="907" cy="907"/>
          </a:xfrm>
        </p:grpSpPr>
        <p:sp>
          <p:nvSpPr>
            <p:cNvPr id="38" name="Oval 21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9" name="Oval 22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0" name="Oval 23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1" name="Oval 24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43" name="Group 26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44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45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46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47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8" name="Text Box 31"/>
          <p:cNvSpPr txBox="1">
            <a:spLocks noChangeArrowheads="1"/>
          </p:cNvSpPr>
          <p:nvPr/>
        </p:nvSpPr>
        <p:spPr bwMode="gray">
          <a:xfrm>
            <a:off x="7289785" y="2813199"/>
            <a:ext cx="121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历史数据</a:t>
            </a:r>
            <a:endParaRPr lang="en-US" altLang="zh-CN" sz="2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平均法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9" name="Group 32"/>
          <p:cNvGrpSpPr>
            <a:grpSpLocks/>
          </p:cNvGrpSpPr>
          <p:nvPr/>
        </p:nvGrpSpPr>
        <p:grpSpPr bwMode="auto">
          <a:xfrm>
            <a:off x="5809928" y="4588024"/>
            <a:ext cx="1444625" cy="1524000"/>
            <a:chOff x="864" y="1680"/>
            <a:chExt cx="910" cy="960"/>
          </a:xfrm>
        </p:grpSpPr>
        <p:sp>
          <p:nvSpPr>
            <p:cNvPr id="50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3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4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5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6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7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8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9" name="Text Box 42"/>
            <p:cNvSpPr txBox="1">
              <a:spLocks noChangeArrowheads="1"/>
            </p:cNvSpPr>
            <p:nvPr/>
          </p:nvSpPr>
          <p:spPr bwMode="gray">
            <a:xfrm>
              <a:off x="1021" y="1968"/>
              <a:ext cx="60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主要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品种</a:t>
              </a:r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60" name="Group 43"/>
          <p:cNvGrpSpPr>
            <a:grpSpLocks/>
          </p:cNvGrpSpPr>
          <p:nvPr/>
        </p:nvGrpSpPr>
        <p:grpSpPr bwMode="auto">
          <a:xfrm>
            <a:off x="1847528" y="2378224"/>
            <a:ext cx="1446213" cy="1524000"/>
            <a:chOff x="884" y="2523"/>
            <a:chExt cx="862" cy="862"/>
          </a:xfrm>
        </p:grpSpPr>
        <p:sp>
          <p:nvSpPr>
            <p:cNvPr id="61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2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6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7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8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9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70" name="Text Box 53"/>
          <p:cNvSpPr txBox="1">
            <a:spLocks noChangeArrowheads="1"/>
          </p:cNvSpPr>
          <p:nvPr/>
        </p:nvSpPr>
        <p:spPr bwMode="gray">
          <a:xfrm>
            <a:off x="1973247" y="2780928"/>
            <a:ext cx="121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综合边际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贡献率法</a:t>
            </a:r>
            <a:endParaRPr lang="en-US" altLang="zh-CN" sz="20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71" name="Group 54"/>
          <p:cNvGrpSpPr>
            <a:grpSpLocks/>
          </p:cNvGrpSpPr>
          <p:nvPr/>
        </p:nvGrpSpPr>
        <p:grpSpPr bwMode="auto">
          <a:xfrm>
            <a:off x="3150866" y="4588024"/>
            <a:ext cx="1439862" cy="1439863"/>
            <a:chOff x="1685" y="3125"/>
            <a:chExt cx="907" cy="907"/>
          </a:xfrm>
        </p:grpSpPr>
        <p:grpSp>
          <p:nvGrpSpPr>
            <p:cNvPr id="72" name="Group 55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74" name="Oval 5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5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6" name="Oval 5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" name="Oval 5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8" name="Oval 6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79" name="Group 6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80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1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3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73" name="Text Box 66"/>
            <p:cNvSpPr txBox="1">
              <a:spLocks noChangeArrowheads="1"/>
            </p:cNvSpPr>
            <p:nvPr/>
          </p:nvSpPr>
          <p:spPr bwMode="gray">
            <a:xfrm>
              <a:off x="1826" y="3470"/>
              <a:ext cx="60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黑体" pitchFamily="2" charset="-122"/>
                  <a:ea typeface="黑体" pitchFamily="2" charset="-122"/>
                </a:rPr>
                <a:t>分算法</a:t>
              </a:r>
              <a:endParaRPr lang="en-US" altLang="zh-CN" sz="20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pic>
        <p:nvPicPr>
          <p:cNvPr id="84" name="Picture 2" descr="C:\Documents and Settings\Administrator\桌面\19300534077733134353116963370_950副本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560" y="1164579"/>
            <a:ext cx="864095" cy="125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矩形 84"/>
          <p:cNvSpPr/>
          <p:nvPr/>
        </p:nvSpPr>
        <p:spPr>
          <a:xfrm>
            <a:off x="9493423" y="1280054"/>
            <a:ext cx="18591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销售量</a:t>
            </a:r>
          </a:p>
        </p:txBody>
      </p:sp>
      <p:sp>
        <p:nvSpPr>
          <p:cNvPr id="86" name="矩形 85"/>
          <p:cNvSpPr/>
          <p:nvPr/>
        </p:nvSpPr>
        <p:spPr>
          <a:xfrm>
            <a:off x="9493422" y="1933568"/>
            <a:ext cx="18591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销售额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8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57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8" y="836712"/>
            <a:ext cx="56298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三、多品种条件下保本点的计算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27790" y="1646596"/>
            <a:ext cx="3031906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综合边际贡献率法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空心弧 82"/>
          <p:cNvSpPr/>
          <p:nvPr/>
        </p:nvSpPr>
        <p:spPr>
          <a:xfrm rot="5400000">
            <a:off x="513877" y="2356950"/>
            <a:ext cx="4191608" cy="3899111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6" tIns="60894" rIns="121786" bIns="60894" anchor="ctr"/>
          <a:lstStyle/>
          <a:p>
            <a:pPr algn="ctr" defTabSz="121789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3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84" name="直接连接符 83"/>
          <p:cNvCxnSpPr/>
          <p:nvPr/>
        </p:nvCxnSpPr>
        <p:spPr bwMode="auto">
          <a:xfrm>
            <a:off x="3422125" y="2469911"/>
            <a:ext cx="192168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 bwMode="auto">
          <a:xfrm>
            <a:off x="3488313" y="6191626"/>
            <a:ext cx="1919567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 bwMode="auto">
          <a:xfrm>
            <a:off x="4584132" y="3732006"/>
            <a:ext cx="177861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endCxn id="113" idx="2"/>
          </p:cNvCxnSpPr>
          <p:nvPr/>
        </p:nvCxnSpPr>
        <p:spPr bwMode="auto">
          <a:xfrm>
            <a:off x="4391513" y="5045636"/>
            <a:ext cx="192068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6614315" y="2206158"/>
            <a:ext cx="3067236" cy="430754"/>
          </a:xfrm>
          <a:prstGeom prst="rect">
            <a:avLst/>
          </a:prstGeom>
        </p:spPr>
        <p:txBody>
          <a:bodyPr wrap="none" lIns="121786" tIns="60894" rIns="121786" bIns="60894">
            <a:spAutoFit/>
          </a:bodyPr>
          <a:lstStyle/>
          <a:p>
            <a:r>
              <a:rPr lang="zh-CN" altLang="en-US" sz="2000" dirty="0">
                <a:solidFill>
                  <a:srgbClr val="EA5E66"/>
                </a:solidFill>
                <a:latin typeface="微软雅黑" pitchFamily="34" charset="-122"/>
                <a:ea typeface="微软雅黑" pitchFamily="34" charset="-122"/>
              </a:rPr>
              <a:t>计算各产品的销售额比重</a:t>
            </a:r>
          </a:p>
        </p:txBody>
      </p:sp>
      <p:grpSp>
        <p:nvGrpSpPr>
          <p:cNvPr id="90" name="组合 89"/>
          <p:cNvGrpSpPr>
            <a:grpSpLocks/>
          </p:cNvGrpSpPr>
          <p:nvPr/>
        </p:nvGrpSpPr>
        <p:grpSpPr bwMode="auto">
          <a:xfrm>
            <a:off x="800328" y="2797177"/>
            <a:ext cx="3012465" cy="3013555"/>
            <a:chOff x="1103084" y="2155824"/>
            <a:chExt cx="3176815" cy="3176815"/>
          </a:xfrm>
        </p:grpSpPr>
        <p:sp>
          <p:nvSpPr>
            <p:cNvPr id="91" name="椭圆 90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789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 l="-20000" r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789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3119263" y="2181208"/>
            <a:ext cx="497682" cy="497862"/>
          </a:xfrm>
          <a:prstGeom prst="ellipse">
            <a:avLst/>
          </a:prstGeom>
          <a:solidFill>
            <a:srgbClr val="EA5E66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94" name="椭圆 93"/>
          <p:cNvSpPr/>
          <p:nvPr/>
        </p:nvSpPr>
        <p:spPr>
          <a:xfrm>
            <a:off x="4175243" y="3462734"/>
            <a:ext cx="497682" cy="497862"/>
          </a:xfrm>
          <a:prstGeom prst="ellipse">
            <a:avLst/>
          </a:prstGeom>
          <a:solidFill>
            <a:srgbClr val="EA610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95" name="椭圆 94"/>
          <p:cNvSpPr/>
          <p:nvPr/>
        </p:nvSpPr>
        <p:spPr>
          <a:xfrm>
            <a:off x="4147327" y="4772894"/>
            <a:ext cx="497682" cy="497862"/>
          </a:xfrm>
          <a:prstGeom prst="ellipse">
            <a:avLst/>
          </a:prstGeom>
          <a:solidFill>
            <a:srgbClr val="F69F1E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96" name="椭圆 95"/>
          <p:cNvSpPr/>
          <p:nvPr/>
        </p:nvSpPr>
        <p:spPr>
          <a:xfrm>
            <a:off x="3119263" y="5906764"/>
            <a:ext cx="497682" cy="497862"/>
          </a:xfrm>
          <a:prstGeom prst="ellipse">
            <a:avLst/>
          </a:prstGeom>
          <a:solidFill>
            <a:srgbClr val="0099A9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98" tIns="60899" rIns="121798" bIns="60899"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grpSp>
        <p:nvGrpSpPr>
          <p:cNvPr id="97" name="组合 96"/>
          <p:cNvGrpSpPr/>
          <p:nvPr/>
        </p:nvGrpSpPr>
        <p:grpSpPr>
          <a:xfrm>
            <a:off x="5318814" y="1899963"/>
            <a:ext cx="1145126" cy="1145540"/>
            <a:chOff x="3989630" y="984316"/>
            <a:chExt cx="858956" cy="858956"/>
          </a:xfrm>
        </p:grpSpPr>
        <p:grpSp>
          <p:nvGrpSpPr>
            <p:cNvPr id="98" name="组合 97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9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100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121789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EA5E66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121789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6245469" y="3078394"/>
            <a:ext cx="1145126" cy="1145540"/>
            <a:chOff x="4684712" y="1948340"/>
            <a:chExt cx="858956" cy="858956"/>
          </a:xfrm>
        </p:grpSpPr>
        <p:grpSp>
          <p:nvGrpSpPr>
            <p:cNvPr id="105" name="组合 104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6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EA6103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121789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287203" y="4472867"/>
            <a:ext cx="1145126" cy="1145540"/>
            <a:chOff x="4716016" y="2993953"/>
            <a:chExt cx="858956" cy="858956"/>
          </a:xfrm>
        </p:grpSpPr>
        <p:grpSp>
          <p:nvGrpSpPr>
            <p:cNvPr id="110" name="组合 109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69F1E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121789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328434" y="5634046"/>
            <a:ext cx="1145126" cy="1145540"/>
            <a:chOff x="3996846" y="3864636"/>
            <a:chExt cx="858956" cy="858956"/>
          </a:xfrm>
        </p:grpSpPr>
        <p:grpSp>
          <p:nvGrpSpPr>
            <p:cNvPr id="115" name="组合 114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6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0099A9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121789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9" name="矩形 118"/>
          <p:cNvSpPr/>
          <p:nvPr/>
        </p:nvSpPr>
        <p:spPr>
          <a:xfrm>
            <a:off x="7478298" y="3143376"/>
            <a:ext cx="2554275" cy="430754"/>
          </a:xfrm>
          <a:prstGeom prst="rect">
            <a:avLst/>
          </a:prstGeom>
        </p:spPr>
        <p:txBody>
          <a:bodyPr wrap="none" lIns="121786" tIns="60894" rIns="121786" bIns="60894">
            <a:spAutoFit/>
          </a:bodyPr>
          <a:lstStyle/>
          <a:p>
            <a:r>
              <a:rPr lang="zh-CN" altLang="en-US" sz="2000" dirty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计算综合边际贡献率</a:t>
            </a:r>
          </a:p>
        </p:txBody>
      </p:sp>
      <p:sp>
        <p:nvSpPr>
          <p:cNvPr id="120" name="矩形 47"/>
          <p:cNvSpPr>
            <a:spLocks noChangeArrowheads="1"/>
          </p:cNvSpPr>
          <p:nvPr/>
        </p:nvSpPr>
        <p:spPr bwMode="auto">
          <a:xfrm>
            <a:off x="7439181" y="3453751"/>
            <a:ext cx="4057122" cy="953974"/>
          </a:xfrm>
          <a:prstGeom prst="rect">
            <a:avLst/>
          </a:prstGeom>
          <a:noFill/>
          <a:ln>
            <a:noFill/>
          </a:ln>
        </p:spPr>
        <p:txBody>
          <a:bodyPr lIns="121786" tIns="60894" rIns="121786" bIns="608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∑</a:t>
            </a: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各种产品的边际贡献率</a:t>
            </a:r>
            <a:r>
              <a:rPr lang="en-US" altLang="zh-CN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×</a:t>
            </a: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该产品的销售额比重</a:t>
            </a:r>
          </a:p>
        </p:txBody>
      </p:sp>
      <p:sp>
        <p:nvSpPr>
          <p:cNvPr id="121" name="矩形 120"/>
          <p:cNvSpPr/>
          <p:nvPr/>
        </p:nvSpPr>
        <p:spPr>
          <a:xfrm>
            <a:off x="7577696" y="4518327"/>
            <a:ext cx="3067236" cy="430754"/>
          </a:xfrm>
          <a:prstGeom prst="rect">
            <a:avLst/>
          </a:prstGeom>
        </p:spPr>
        <p:txBody>
          <a:bodyPr wrap="none" lIns="121786" tIns="60894" rIns="121786" bIns="60894">
            <a:spAutoFit/>
          </a:bodyPr>
          <a:lstStyle/>
          <a:p>
            <a:r>
              <a:rPr lang="zh-CN" altLang="en-US" sz="2000" dirty="0">
                <a:solidFill>
                  <a:srgbClr val="F69F1E"/>
                </a:solidFill>
                <a:latin typeface="微软雅黑" pitchFamily="34" charset="-122"/>
                <a:ea typeface="微软雅黑" pitchFamily="34" charset="-122"/>
              </a:rPr>
              <a:t>计算盈亏临界点的销售额</a:t>
            </a:r>
          </a:p>
        </p:txBody>
      </p:sp>
      <p:sp>
        <p:nvSpPr>
          <p:cNvPr id="122" name="矩形 47"/>
          <p:cNvSpPr>
            <a:spLocks noChangeArrowheads="1"/>
          </p:cNvSpPr>
          <p:nvPr/>
        </p:nvSpPr>
        <p:spPr bwMode="auto">
          <a:xfrm>
            <a:off x="7538579" y="4828703"/>
            <a:ext cx="4057122" cy="538476"/>
          </a:xfrm>
          <a:prstGeom prst="rect">
            <a:avLst/>
          </a:prstGeom>
          <a:noFill/>
          <a:ln>
            <a:noFill/>
          </a:ln>
        </p:spPr>
        <p:txBody>
          <a:bodyPr lIns="121786" tIns="60894" rIns="121786" bIns="608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固定成本总额</a:t>
            </a:r>
            <a:r>
              <a:rPr lang="en-US" altLang="zh-CN" sz="18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/</a:t>
            </a: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综合边际贡献率</a:t>
            </a:r>
          </a:p>
        </p:txBody>
      </p:sp>
      <p:sp>
        <p:nvSpPr>
          <p:cNvPr id="123" name="矩形 122"/>
          <p:cNvSpPr/>
          <p:nvPr/>
        </p:nvSpPr>
        <p:spPr>
          <a:xfrm>
            <a:off x="6677820" y="5777844"/>
            <a:ext cx="3836677" cy="430754"/>
          </a:xfrm>
          <a:prstGeom prst="rect">
            <a:avLst/>
          </a:prstGeom>
        </p:spPr>
        <p:txBody>
          <a:bodyPr wrap="none" lIns="121786" tIns="60894" rIns="121786" bIns="60894">
            <a:spAutoFit/>
          </a:bodyPr>
          <a:lstStyle/>
          <a:p>
            <a:r>
              <a:rPr lang="zh-CN" altLang="en-US" sz="2000" dirty="0">
                <a:solidFill>
                  <a:srgbClr val="0099A9"/>
                </a:solidFill>
                <a:latin typeface="微软雅黑" pitchFamily="34" charset="-122"/>
                <a:ea typeface="微软雅黑" pitchFamily="34" charset="-122"/>
              </a:rPr>
              <a:t>计算各种产品盈亏临界点销售额</a:t>
            </a:r>
          </a:p>
        </p:txBody>
      </p:sp>
      <p:sp>
        <p:nvSpPr>
          <p:cNvPr id="124" name="矩形 47"/>
          <p:cNvSpPr>
            <a:spLocks noChangeArrowheads="1"/>
          </p:cNvSpPr>
          <p:nvPr/>
        </p:nvSpPr>
        <p:spPr bwMode="auto">
          <a:xfrm>
            <a:off x="6638702" y="6088220"/>
            <a:ext cx="4497857" cy="538476"/>
          </a:xfrm>
          <a:prstGeom prst="rect">
            <a:avLst/>
          </a:prstGeom>
          <a:noFill/>
          <a:ln>
            <a:noFill/>
          </a:ln>
        </p:spPr>
        <p:txBody>
          <a:bodyPr wrap="square" lIns="121786" tIns="60894" rIns="121786" bIns="608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lvl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综合保本销售额</a:t>
            </a:r>
            <a:r>
              <a:rPr lang="en-US" altLang="zh-CN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×</a:t>
            </a:r>
            <a:r>
              <a:rPr lang="zh-CN" altLang="en-US" sz="1800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各种产品的销售比重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5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133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/>
          <p:bldP spid="93" grpId="0" animBg="1"/>
          <p:bldP spid="94" grpId="0" animBg="1"/>
          <p:bldP spid="95" grpId="0" animBg="1"/>
          <p:bldP spid="96" grpId="0" animBg="1"/>
          <p:bldP spid="119" grpId="0"/>
          <p:bldP spid="120" grpId="0"/>
          <p:bldP spid="121" grpId="0"/>
          <p:bldP spid="122" grpId="0"/>
          <p:bldP spid="123" grpId="0"/>
          <p:bldP spid="1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/>
          <p:bldP spid="93" grpId="0" animBg="1"/>
          <p:bldP spid="94" grpId="0" animBg="1"/>
          <p:bldP spid="95" grpId="0" animBg="1"/>
          <p:bldP spid="96" grpId="0" animBg="1"/>
          <p:bldP spid="119" grpId="0"/>
          <p:bldP spid="120" grpId="0"/>
          <p:bldP spid="121" grpId="0"/>
          <p:bldP spid="122" grpId="0"/>
          <p:bldP spid="123" grpId="0"/>
          <p:bldP spid="1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1"/>
          <p:cNvGrpSpPr>
            <a:grpSpLocks/>
          </p:cNvGrpSpPr>
          <p:nvPr/>
        </p:nvGrpSpPr>
        <p:grpSpPr bwMode="auto">
          <a:xfrm>
            <a:off x="579714" y="1772815"/>
            <a:ext cx="10738542" cy="3304169"/>
            <a:chOff x="206116" y="2491481"/>
            <a:chExt cx="5904656" cy="3817838"/>
          </a:xfrm>
        </p:grpSpPr>
        <p:sp>
          <p:nvSpPr>
            <p:cNvPr id="23" name="AutoShape 2"/>
            <p:cNvSpPr>
              <a:spLocks noChangeArrowheads="1"/>
            </p:cNvSpPr>
            <p:nvPr/>
          </p:nvSpPr>
          <p:spPr bwMode="gray">
            <a:xfrm>
              <a:off x="206116" y="2491481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348915" y="2782313"/>
              <a:ext cx="5661950" cy="3236177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eaLnBrk="1" hangingPunct="1">
                <a:lnSpc>
                  <a:spcPct val="20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明顺电子公司生产甲、乙、丙三种产品，全年预计固定成本为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万元，预计销售量分别是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8 000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件，预计销售单价分别是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80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元，单位变动成本分别是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元、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80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元。</a:t>
              </a: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ct val="200000"/>
                </a:lnSpc>
                <a:defRPr/>
              </a:pP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 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计算各种产品的保本点。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8" y="836712"/>
            <a:ext cx="56298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三、多品种条件下保本点的计算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649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4148" y="836712"/>
            <a:ext cx="56298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7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三、多品种条件下保本点的计算</a:t>
              </a:r>
            </a:p>
          </p:txBody>
        </p:sp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819485"/>
              </p:ext>
            </p:extLst>
          </p:nvPr>
        </p:nvGraphicFramePr>
        <p:xfrm>
          <a:off x="1415480" y="2276872"/>
          <a:ext cx="9361040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合计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销售额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销售额比重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边际贡献率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保本额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</a:rPr>
                        <a:t>保本量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91344" y="92845"/>
            <a:ext cx="4680520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保本保利分析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5105093"/>
      </p:ext>
    </p:extLst>
  </p:cSld>
  <p:clrMapOvr>
    <a:masterClrMapping/>
  </p:clrMapOvr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3049</TotalTime>
  <Words>1231</Words>
  <Application>Microsoft Office PowerPoint</Application>
  <PresentationFormat>宽屏</PresentationFormat>
  <Paragraphs>146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928</cp:revision>
  <dcterms:created xsi:type="dcterms:W3CDTF">2012-09-24T07:17:00Z</dcterms:created>
  <dcterms:modified xsi:type="dcterms:W3CDTF">2022-04-02T02:49:22Z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